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38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EC16B86-AF3A-D1B9-5520-730967DEE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"/>
            <a:ext cx="32399288" cy="431990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6D682B-3831-FEDF-A563-2F40E9571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F4A3EF-1DA3-B43A-5F2E-5FA191850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4BAD4B-BF4D-4694-984E-2D87E44C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681F4-1769-D046-81DE-25E6E45C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B20B03-141F-42B8-0C6A-0F515F4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CD19383-D081-70C3-1FA6-31CE4483E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6" b="41980"/>
          <a:stretch>
            <a:fillRect/>
          </a:stretch>
        </p:blipFill>
        <p:spPr>
          <a:xfrm>
            <a:off x="571500" y="373351"/>
            <a:ext cx="8648700" cy="23423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6E01BED-A1EE-956C-F980-875EECECC6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 b="40417"/>
          <a:stretch>
            <a:fillRect/>
          </a:stretch>
        </p:blipFill>
        <p:spPr>
          <a:xfrm>
            <a:off x="23649891" y="300013"/>
            <a:ext cx="8177897" cy="230003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FB94572-6B8D-A8F9-3136-F629DEF6EBE4}"/>
              </a:ext>
            </a:extLst>
          </p:cNvPr>
          <p:cNvSpPr/>
          <p:nvPr userDrawn="1"/>
        </p:nvSpPr>
        <p:spPr>
          <a:xfrm>
            <a:off x="12359148" y="300013"/>
            <a:ext cx="8177897" cy="23423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3FB63D4-14F6-19AE-27C7-3F55C406DB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10728"/>
          <a:stretch>
            <a:fillRect/>
          </a:stretch>
        </p:blipFill>
        <p:spPr>
          <a:xfrm>
            <a:off x="14472504" y="0"/>
            <a:ext cx="3454280" cy="271570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B8E185A-61EB-B117-0A95-4DC09B504C81}"/>
              </a:ext>
            </a:extLst>
          </p:cNvPr>
          <p:cNvSpPr/>
          <p:nvPr userDrawn="1"/>
        </p:nvSpPr>
        <p:spPr>
          <a:xfrm>
            <a:off x="0" y="39892355"/>
            <a:ext cx="32399288" cy="3458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CE5F07-0999-9E54-1126-901E11FDBF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10728"/>
          <a:stretch>
            <a:fillRect/>
          </a:stretch>
        </p:blipFill>
        <p:spPr>
          <a:xfrm>
            <a:off x="28933904" y="40484137"/>
            <a:ext cx="3454280" cy="27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5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35012-48E8-F790-3E57-AD584946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D5EBA5-FB6E-27B3-0029-62219F5E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DAE5E4-1CE3-F7EC-2482-63761963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CD726D-17BA-B13C-6CC6-279469D9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22FF1D-F629-7C73-0387-F3E27460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5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ACE392-3D81-E7FE-1E71-DC9AAB309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0AA2A2-CFFE-FE93-6DF5-A9D2344A9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97B37A-6DE5-37A2-51B6-BCDED285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4F3970-813F-751E-CFD5-9EF624D1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E185E0-D62A-4319-25BC-0185725C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26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7140-74E2-8668-B14C-3F55322D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11785-8D6B-265D-044A-4B2F46DDE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8B49FB-33CF-68EA-993B-0AD2EEBD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08CDCF-8C9E-A39D-BE8B-CE23233E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FCC294-4D16-635A-A1F3-AE3C4E24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98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8D7A-157D-E46F-9A7E-CCDA62E6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09984C-2514-4DF6-8AB9-88A4B92C3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82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82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043BA2-582F-2D7B-51DF-0CB4CF54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93429C-9F7C-BD1F-1B49-CC5A3288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370B1C-61F7-2907-9B10-EEA5E536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5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AC98D-DD7A-D6AD-AC54-E5E47F4C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89C072-70C0-8752-DF6B-DE2CAB643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79DCCF-FF9B-7D90-8C3D-BF9424D98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2FC281-6751-B89B-434B-890BEC90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7619A0-BA67-C76F-C401-9510E1E9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A9BC04-B028-3529-8D1F-16F7DB71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68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D9D5-3732-B051-67FF-245FFE21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801E54-C01B-3428-260B-BF95C18E9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2C52BD-AD57-B1A8-12CD-3EA92D564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607B28-12D3-F19B-2ED2-AE392181C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12B353-6405-A3A0-7FA4-DB8D40B14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375CCE-EE7D-60E5-3F95-E3B7226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F5164F-536A-B950-153A-1F92E5E7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A9B632-A15F-96D5-A8DD-46135999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61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F9DD4-049F-9438-40AD-5881726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4B5BBC-5303-E815-675B-BC520D58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F71326-8CC7-57E3-0C73-7004546A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335D1A-F430-D20A-ECDA-512D1694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4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BF8D57-1A75-0961-88BD-DB77853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CA4AFB-796A-143F-F56A-F3FB6184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47893-DB26-56EC-2F3F-B2C3B917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37C71-5D86-8D1D-08E5-962B3802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BF7983-04D1-8294-030C-CF777B20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21CDFC-0527-6808-B6AC-2C9599ABF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6DEC83-9ADA-0E68-7042-93B56620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7DA7EF-6B8C-E411-0236-2D9EEABD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2D8248-6188-0A7F-F539-74E4ED18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14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1FDED-9F5D-FCAB-CB02-39ACC4C1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030BBA-BD90-04F6-0C49-FE06ADE7B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E9CAC0-C620-A297-F5C8-6CE1AEE95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8936CD-E07E-52ED-1373-EB159EE7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0E68B9-99AB-ED39-D1A5-0E277227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D43DDE-FE1D-DCD3-25ED-6FD995FA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A32BA0F-BA56-4B13-E93D-E668010BC0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87"/>
            <a:ext cx="32399288" cy="4319905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3858A4-C426-B804-36AB-494E6C80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4FCDCE-05A7-30E3-6243-18B0D982B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E72C37-1ECB-038C-FF0A-CA73A3302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8553DA-BF3E-40FF-86AB-973C2D3E4E9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764913-8790-80B7-C95F-59CE12894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73AD92-F9E5-81E9-BA67-21F1700AB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DF1A0-2CC2-4F49-9440-136512B11A28}" type="slidenum">
              <a:rPr lang="pt-BR" smtClean="0"/>
              <a:t>‹nº›</a:t>
            </a:fld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225AD40-CF7B-E052-1981-FB34458C6C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6" b="41980"/>
          <a:stretch>
            <a:fillRect/>
          </a:stretch>
        </p:blipFill>
        <p:spPr>
          <a:xfrm>
            <a:off x="571500" y="373351"/>
            <a:ext cx="8648700" cy="234235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3FF58A-640E-FEBF-B060-DB48E509FF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 b="40417"/>
          <a:stretch>
            <a:fillRect/>
          </a:stretch>
        </p:blipFill>
        <p:spPr>
          <a:xfrm>
            <a:off x="23649891" y="300013"/>
            <a:ext cx="8177897" cy="2300034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3F98A5AE-AEEA-6512-BDD5-93102030FD26}"/>
              </a:ext>
            </a:extLst>
          </p:cNvPr>
          <p:cNvSpPr/>
          <p:nvPr userDrawn="1"/>
        </p:nvSpPr>
        <p:spPr>
          <a:xfrm>
            <a:off x="12359148" y="300013"/>
            <a:ext cx="8177897" cy="23423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A59F589-317A-368E-E980-6820933818D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10728"/>
          <a:stretch>
            <a:fillRect/>
          </a:stretch>
        </p:blipFill>
        <p:spPr>
          <a:xfrm>
            <a:off x="14472504" y="0"/>
            <a:ext cx="3454280" cy="271570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5AD86C4-FA15-948B-EA71-26900CDC442F}"/>
              </a:ext>
            </a:extLst>
          </p:cNvPr>
          <p:cNvSpPr/>
          <p:nvPr userDrawn="1"/>
        </p:nvSpPr>
        <p:spPr>
          <a:xfrm>
            <a:off x="0" y="39892355"/>
            <a:ext cx="32399288" cy="3458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7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luxograma: Processo Alternativo 108">
            <a:extLst>
              <a:ext uri="{FF2B5EF4-FFF2-40B4-BE49-F238E27FC236}">
                <a16:creationId xmlns:a16="http://schemas.microsoft.com/office/drawing/2014/main" id="{0E1A3741-A215-8B34-FBBC-28D8D633DC02}"/>
              </a:ext>
            </a:extLst>
          </p:cNvPr>
          <p:cNvSpPr/>
          <p:nvPr/>
        </p:nvSpPr>
        <p:spPr>
          <a:xfrm>
            <a:off x="16361909" y="9988522"/>
            <a:ext cx="15589121" cy="30317068"/>
          </a:xfrm>
          <a:prstGeom prst="flowChartAlternateProcess">
            <a:avLst/>
          </a:prstGeom>
          <a:solidFill>
            <a:srgbClr val="00B0F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Fluxograma: Processo Alternativo 98">
            <a:extLst>
              <a:ext uri="{FF2B5EF4-FFF2-40B4-BE49-F238E27FC236}">
                <a16:creationId xmlns:a16="http://schemas.microsoft.com/office/drawing/2014/main" id="{71CBB6B6-9A08-39FB-72E2-45C71EE6EAF3}"/>
              </a:ext>
            </a:extLst>
          </p:cNvPr>
          <p:cNvSpPr/>
          <p:nvPr/>
        </p:nvSpPr>
        <p:spPr>
          <a:xfrm>
            <a:off x="460842" y="10005744"/>
            <a:ext cx="15589121" cy="30299845"/>
          </a:xfrm>
          <a:prstGeom prst="flowChartAlternateProcess">
            <a:avLst/>
          </a:prstGeom>
          <a:solidFill>
            <a:srgbClr val="00B0F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Fluxograma: Processo Alternativo 97">
            <a:extLst>
              <a:ext uri="{FF2B5EF4-FFF2-40B4-BE49-F238E27FC236}">
                <a16:creationId xmlns:a16="http://schemas.microsoft.com/office/drawing/2014/main" id="{F3A5B44A-691A-7228-4FBC-8E7B708FDA14}"/>
              </a:ext>
            </a:extLst>
          </p:cNvPr>
          <p:cNvSpPr/>
          <p:nvPr/>
        </p:nvSpPr>
        <p:spPr>
          <a:xfrm>
            <a:off x="460842" y="2687873"/>
            <a:ext cx="31490188" cy="6650596"/>
          </a:xfrm>
          <a:prstGeom prst="flowChartAlternateProcess">
            <a:avLst/>
          </a:prstGeom>
          <a:solidFill>
            <a:srgbClr val="00B0F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429983" y="10342905"/>
            <a:ext cx="592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2895046"/>
            <a:ext cx="3239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Título, Fonte: Arial Bold, 72 </a:t>
            </a:r>
            <a:r>
              <a:rPr lang="pt-BR" sz="7200" b="1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pt-BR" sz="7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7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Cor: Azul marinho (#000080), Alinhamento: Centralizado Espaçamento: 1,15 entre linhas</a:t>
            </a:r>
            <a:endParaRPr lang="pt-BR" sz="7200" dirty="0">
              <a:solidFill>
                <a:srgbClr val="00008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37381" y="6580419"/>
            <a:ext cx="30920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Nome Sobrenome</a:t>
            </a:r>
            <a:r>
              <a:rPr lang="pt-BR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, Nome Sobrenome</a:t>
            </a:r>
            <a:r>
              <a:rPr lang="pt-BR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9"/>
          <p:cNvSpPr/>
          <p:nvPr/>
        </p:nvSpPr>
        <p:spPr>
          <a:xfrm>
            <a:off x="0" y="7713344"/>
            <a:ext cx="3239928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Informação Institucional (afiliação)</a:t>
            </a:r>
          </a:p>
          <a:p>
            <a:pPr algn="ctr">
              <a:lnSpc>
                <a:spcPts val="6000"/>
              </a:lnSpc>
            </a:pP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Informação Institucional (afiliação)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742866" y="11314038"/>
            <a:ext cx="15011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auctor, nisi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9E85C7E-1123-BC73-8A29-A4CC3C06BF54}"/>
              </a:ext>
            </a:extLst>
          </p:cNvPr>
          <p:cNvSpPr txBox="1"/>
          <p:nvPr/>
        </p:nvSpPr>
        <p:spPr>
          <a:xfrm>
            <a:off x="5584083" y="17137625"/>
            <a:ext cx="592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A4B8DC0-BA32-BE64-5AF8-5FCFEBF0AF1F}"/>
              </a:ext>
            </a:extLst>
          </p:cNvPr>
          <p:cNvSpPr txBox="1"/>
          <p:nvPr/>
        </p:nvSpPr>
        <p:spPr>
          <a:xfrm>
            <a:off x="783044" y="18108758"/>
            <a:ext cx="15011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auctor, nisi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BEFCBE9D-7797-CCCB-4386-D85A1942AD34}"/>
              </a:ext>
            </a:extLst>
          </p:cNvPr>
          <p:cNvSpPr txBox="1"/>
          <p:nvPr/>
        </p:nvSpPr>
        <p:spPr>
          <a:xfrm>
            <a:off x="5631813" y="24307152"/>
            <a:ext cx="592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13890076-F1C7-9FE3-B780-E28800FF89B0}"/>
              </a:ext>
            </a:extLst>
          </p:cNvPr>
          <p:cNvSpPr txBox="1"/>
          <p:nvPr/>
        </p:nvSpPr>
        <p:spPr>
          <a:xfrm>
            <a:off x="742866" y="25250318"/>
            <a:ext cx="15011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auctor, nisi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3BD27889-4DD8-C709-1B59-021B19E36125}"/>
              </a:ext>
            </a:extLst>
          </p:cNvPr>
          <p:cNvSpPr txBox="1"/>
          <p:nvPr/>
        </p:nvSpPr>
        <p:spPr>
          <a:xfrm>
            <a:off x="2057401" y="31335594"/>
            <a:ext cx="1242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63DD1733-8C86-9D49-DBCD-303FF1141056}"/>
              </a:ext>
            </a:extLst>
          </p:cNvPr>
          <p:cNvSpPr txBox="1"/>
          <p:nvPr/>
        </p:nvSpPr>
        <p:spPr>
          <a:xfrm>
            <a:off x="742866" y="32306727"/>
            <a:ext cx="15011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nunc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nunc, vitae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nunc vitae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nunc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nunc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nunc, vitae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nunc vitae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nunc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nunc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nunc, vitae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nunc vitae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91C1F9EC-3117-4387-68AA-13A189B7710B}"/>
              </a:ext>
            </a:extLst>
          </p:cNvPr>
          <p:cNvSpPr txBox="1"/>
          <p:nvPr/>
        </p:nvSpPr>
        <p:spPr>
          <a:xfrm>
            <a:off x="21626286" y="10270748"/>
            <a:ext cx="592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15CFC417-BF1A-05F4-FEB8-64CF94E1B47B}"/>
              </a:ext>
            </a:extLst>
          </p:cNvPr>
          <p:cNvSpPr txBox="1"/>
          <p:nvPr/>
        </p:nvSpPr>
        <p:spPr>
          <a:xfrm>
            <a:off x="16708804" y="11308752"/>
            <a:ext cx="150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auctor.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9F556E44-6E47-CF56-6D96-EDB49E18A9D0}"/>
              </a:ext>
            </a:extLst>
          </p:cNvPr>
          <p:cNvSpPr txBox="1"/>
          <p:nvPr/>
        </p:nvSpPr>
        <p:spPr>
          <a:xfrm>
            <a:off x="21044764" y="28848309"/>
            <a:ext cx="592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D89B00EE-F58E-D289-5AC8-AE62DB091A8B}"/>
              </a:ext>
            </a:extLst>
          </p:cNvPr>
          <p:cNvSpPr txBox="1"/>
          <p:nvPr/>
        </p:nvSpPr>
        <p:spPr>
          <a:xfrm>
            <a:off x="16598475" y="29933769"/>
            <a:ext cx="15011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auctor, nisi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0E767204-FE3A-44FE-73D4-413E3C8CA056}"/>
              </a:ext>
            </a:extLst>
          </p:cNvPr>
          <p:cNvSpPr txBox="1"/>
          <p:nvPr/>
        </p:nvSpPr>
        <p:spPr>
          <a:xfrm>
            <a:off x="20963343" y="35143809"/>
            <a:ext cx="627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F6E6C007-BC41-1BA4-5FA1-412AA3E00A70}"/>
              </a:ext>
            </a:extLst>
          </p:cNvPr>
          <p:cNvSpPr txBox="1"/>
          <p:nvPr/>
        </p:nvSpPr>
        <p:spPr>
          <a:xfrm>
            <a:off x="16644938" y="35963487"/>
            <a:ext cx="15011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Anderson TP, Murphy CM, Zhang X. Novas abordagens farmacológicas para o tratamento da obesidade: uma revisão abrangente.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Medicine. 2024;18:100234.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Brown KL, Lee SY, Patel RK. Biomarcadores de envelhecimento e sua relação com intervenções de estilo de vida: revisão sistemática.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Res Rev. 2025;62:101553.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García-López M, Fernández A, Rodríguez-Sánchez P, et al. Efeitos do exercício de alta intensidade versus baixa intensidade na composição corporal de adultos obesos: uma meta-análise.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2023;38(2):1542-1559.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Smith JA, Johnson BR, Williams C. Impacto da dieta mediterrânea na perda de peso e saúde cardiovascular: um estudo randomizado controlado. J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Health. 2024;45(3):218-227.</a:t>
            </a:r>
          </a:p>
        </p:txBody>
      </p:sp>
      <p:graphicFrame>
        <p:nvGraphicFramePr>
          <p:cNvPr id="116" name="Tabela 115">
            <a:extLst>
              <a:ext uri="{FF2B5EF4-FFF2-40B4-BE49-F238E27FC236}">
                <a16:creationId xmlns:a16="http://schemas.microsoft.com/office/drawing/2014/main" id="{E5967731-DB81-FCDD-9D3E-A684780B8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70165"/>
              </p:ext>
            </p:extLst>
          </p:nvPr>
        </p:nvGraphicFramePr>
        <p:xfrm>
          <a:off x="17279554" y="24829054"/>
          <a:ext cx="13869985" cy="308660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73997">
                  <a:extLst>
                    <a:ext uri="{9D8B030D-6E8A-4147-A177-3AD203B41FA5}">
                      <a16:colId xmlns:a16="http://schemas.microsoft.com/office/drawing/2014/main" val="1085836204"/>
                    </a:ext>
                  </a:extLst>
                </a:gridCol>
                <a:gridCol w="2773997">
                  <a:extLst>
                    <a:ext uri="{9D8B030D-6E8A-4147-A177-3AD203B41FA5}">
                      <a16:colId xmlns:a16="http://schemas.microsoft.com/office/drawing/2014/main" val="445173168"/>
                    </a:ext>
                  </a:extLst>
                </a:gridCol>
                <a:gridCol w="2773997">
                  <a:extLst>
                    <a:ext uri="{9D8B030D-6E8A-4147-A177-3AD203B41FA5}">
                      <a16:colId xmlns:a16="http://schemas.microsoft.com/office/drawing/2014/main" val="3349398558"/>
                    </a:ext>
                  </a:extLst>
                </a:gridCol>
                <a:gridCol w="2773997">
                  <a:extLst>
                    <a:ext uri="{9D8B030D-6E8A-4147-A177-3AD203B41FA5}">
                      <a16:colId xmlns:a16="http://schemas.microsoft.com/office/drawing/2014/main" val="1216859453"/>
                    </a:ext>
                  </a:extLst>
                </a:gridCol>
                <a:gridCol w="2773997">
                  <a:extLst>
                    <a:ext uri="{9D8B030D-6E8A-4147-A177-3AD203B41FA5}">
                      <a16:colId xmlns:a16="http://schemas.microsoft.com/office/drawing/2014/main" val="317910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Semana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Grupo A (kg)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Grupo B (kg)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Grupo C (kg)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Grupo D (kg)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85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0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85.2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86.1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84.9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85.7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636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2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84.1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84.8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83.5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85.2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338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4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82.7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83.2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81.8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84.6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36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6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81.3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81.9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80.1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84.1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945861"/>
                  </a:ext>
                </a:extLst>
              </a:tr>
              <a:tr h="226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79.8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80.5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78.3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83.7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827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10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78.2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79.1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>
                          <a:effectLst/>
                        </a:rPr>
                        <a:t>76.6</a:t>
                      </a:r>
                      <a:endParaRPr lang="pt-BR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 dirty="0">
                          <a:effectLst/>
                        </a:rPr>
                        <a:t>83.2</a:t>
                      </a:r>
                      <a:endParaRPr lang="pt-BR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120759"/>
                  </a:ext>
                </a:extLst>
              </a:tr>
            </a:tbl>
          </a:graphicData>
        </a:graphic>
      </p:graphicFrame>
      <p:pic>
        <p:nvPicPr>
          <p:cNvPr id="118" name="Imagem 117">
            <a:extLst>
              <a:ext uri="{FF2B5EF4-FFF2-40B4-BE49-F238E27FC236}">
                <a16:creationId xmlns:a16="http://schemas.microsoft.com/office/drawing/2014/main" id="{C4BBD472-922B-09D6-7327-46618C7C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9554" y="12176610"/>
            <a:ext cx="13745873" cy="9437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9" name="TextBox 46">
            <a:extLst>
              <a:ext uri="{FF2B5EF4-FFF2-40B4-BE49-F238E27FC236}">
                <a16:creationId xmlns:a16="http://schemas.microsoft.com/office/drawing/2014/main" id="{D243E3C9-401E-A23E-62D3-98753DC4E60A}"/>
              </a:ext>
            </a:extLst>
          </p:cNvPr>
          <p:cNvSpPr txBox="1"/>
          <p:nvPr/>
        </p:nvSpPr>
        <p:spPr>
          <a:xfrm>
            <a:off x="16757627" y="21786015"/>
            <a:ext cx="1485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auctor, nisi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Data are expressed as mean ± SEM.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46">
            <a:extLst>
              <a:ext uri="{FF2B5EF4-FFF2-40B4-BE49-F238E27FC236}">
                <a16:creationId xmlns:a16="http://schemas.microsoft.com/office/drawing/2014/main" id="{B0915840-7EA4-3A17-0CAA-008E0D29D6A1}"/>
              </a:ext>
            </a:extLst>
          </p:cNvPr>
          <p:cNvSpPr txBox="1"/>
          <p:nvPr/>
        </p:nvSpPr>
        <p:spPr>
          <a:xfrm>
            <a:off x="17197564" y="24309357"/>
            <a:ext cx="1114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1: </a:t>
            </a:r>
            <a:r>
              <a:rPr lang="pt-BR" sz="24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24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63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750</Words>
  <Application>Microsoft Office PowerPoint</Application>
  <PresentationFormat>Personalizar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Fortes</dc:creator>
  <cp:lastModifiedBy>Dr. Marco Fortes</cp:lastModifiedBy>
  <cp:revision>59</cp:revision>
  <dcterms:created xsi:type="dcterms:W3CDTF">2013-12-03T11:49:06Z</dcterms:created>
  <dcterms:modified xsi:type="dcterms:W3CDTF">2026-05-02T00:09:38Z</dcterms:modified>
</cp:coreProperties>
</file>